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81" r:id="rId5"/>
    <p:sldId id="283" r:id="rId6"/>
    <p:sldId id="284" r:id="rId7"/>
    <p:sldId id="287" r:id="rId8"/>
    <p:sldId id="292" r:id="rId9"/>
    <p:sldId id="290" r:id="rId10"/>
    <p:sldId id="291" r:id="rId11"/>
    <p:sldId id="273" r:id="rId12"/>
    <p:sldId id="293" r:id="rId13"/>
    <p:sldId id="294" r:id="rId14"/>
    <p:sldId id="295" r:id="rId15"/>
    <p:sldId id="296" r:id="rId16"/>
    <p:sldId id="297" r:id="rId17"/>
    <p:sldId id="299" r:id="rId18"/>
    <p:sldId id="300" r:id="rId19"/>
    <p:sldId id="301" r:id="rId20"/>
    <p:sldId id="302" r:id="rId21"/>
    <p:sldId id="303" r:id="rId22"/>
    <p:sldId id="274" r:id="rId23"/>
    <p:sldId id="304" r:id="rId24"/>
    <p:sldId id="305" r:id="rId25"/>
    <p:sldId id="306" r:id="rId26"/>
    <p:sldId id="307" r:id="rId27"/>
    <p:sldId id="308" r:id="rId28"/>
    <p:sldId id="275"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276" r:id="rId42"/>
    <p:sldId id="325" r:id="rId43"/>
    <p:sldId id="324"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277" r:id="rId58"/>
    <p:sldId id="340" r:id="rId59"/>
    <p:sldId id="341" r:id="rId60"/>
    <p:sldId id="343" r:id="rId61"/>
    <p:sldId id="342" r:id="rId62"/>
    <p:sldId id="344" r:id="rId63"/>
    <p:sldId id="345" r:id="rId64"/>
    <p:sldId id="346" r:id="rId65"/>
    <p:sldId id="347" r:id="rId66"/>
    <p:sldId id="348" r:id="rId67"/>
    <p:sldId id="349" r:id="rId68"/>
    <p:sldId id="351" r:id="rId69"/>
    <p:sldId id="352" r:id="rId70"/>
    <p:sldId id="353" r:id="rId71"/>
    <p:sldId id="354" r:id="rId72"/>
    <p:sldId id="350" r:id="rId73"/>
    <p:sldId id="278"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279" r:id="rId93"/>
    <p:sldId id="373" r:id="rId94"/>
    <p:sldId id="374" r:id="rId95"/>
    <p:sldId id="375" r:id="rId96"/>
    <p:sldId id="376" r:id="rId97"/>
    <p:sldId id="378" r:id="rId98"/>
    <p:sldId id="377" r:id="rId99"/>
    <p:sldId id="272" r:id="rId10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 id="267"/>
          </p14:sldIdLst>
        </p14:section>
        <p14:section name="what is javascript" id="{780C041C-5845-6849-BBBC-9F148DBFABA4}">
          <p14:sldIdLst>
            <p14:sldId id="271"/>
            <p14:sldId id="281"/>
            <p14:sldId id="283"/>
            <p14:sldId id="284"/>
            <p14:sldId id="287"/>
            <p14:sldId id="292"/>
            <p14:sldId id="290"/>
            <p14:sldId id="291"/>
          </p14:sldIdLst>
        </p14:section>
        <p14:section name="Javascript Design Principles" id="{24D8B4FB-672C-D847-9EFD-F6AB9897299B}">
          <p14:sldIdLst>
            <p14:sldId id="273"/>
            <p14:sldId id="293"/>
            <p14:sldId id="294"/>
            <p14:sldId id="295"/>
            <p14:sldId id="296"/>
            <p14:sldId id="297"/>
            <p14:sldId id="299"/>
            <p14:sldId id="300"/>
            <p14:sldId id="301"/>
            <p14:sldId id="302"/>
            <p14:sldId id="303"/>
          </p14:sldIdLst>
        </p14:section>
        <p14:section name="Where Does Javascript GO?" id="{5AF1C83A-5D4B-4440-A730-C55AFE3DF343}">
          <p14:sldIdLst>
            <p14:sldId id="274"/>
            <p14:sldId id="304"/>
            <p14:sldId id="305"/>
            <p14:sldId id="306"/>
            <p14:sldId id="307"/>
            <p14:sldId id="308"/>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78"/>
            <p14:sldId id="377"/>
          </p14:sldIdLst>
        </p14:section>
        <p14:section name="What you Learned" id="{9095206F-FCC5-1444-B6D9-F159AEA57B8A}">
          <p14:sldIdLst>
            <p14:sldId id="272"/>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9598" autoAdjust="0"/>
  </p:normalViewPr>
  <p:slideViewPr>
    <p:cSldViewPr showGuides="1">
      <p:cViewPr>
        <p:scale>
          <a:sx n="77" d="100"/>
          <a:sy n="77" d="100"/>
        </p:scale>
        <p:origin x="1038" y="78"/>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Javascript</a:t>
            </a:r>
            <a:r>
              <a:rPr lang="en-US" dirty="0"/>
              <a:t> </a:t>
            </a:r>
            <a:r>
              <a:rPr lang="en-US" dirty="0">
                <a:solidFill>
                  <a:schemeClr val="tx2"/>
                </a:solidFill>
              </a:rPr>
              <a:t>Design </a:t>
            </a:r>
            <a:r>
              <a:rPr lang="en-US" dirty="0"/>
              <a:t>Principles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8</a:t>
            </a:r>
            <a:endParaRPr lang="en-US" dirty="0">
              <a:solidFill>
                <a:schemeClr val="tx1"/>
              </a:solidFill>
            </a:endParaRPr>
          </a:p>
        </p:txBody>
      </p:sp>
    </p:spTree>
    <p:extLst>
      <p:ext uri="{BB962C8B-B14F-4D97-AF65-F5344CB8AC3E}">
        <p14:creationId xmlns:p14="http://schemas.microsoft.com/office/powerpoint/2010/main" val="234733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r>
              <a:rPr lang="en-US" dirty="0"/>
              <a:t>Abstract the solution to build a cognitive model in your mind that you can then implement.</a:t>
            </a:r>
          </a:p>
          <a:p>
            <a:r>
              <a:rPr lang="en-US" dirty="0"/>
              <a:t>In object-oriented programming, a software </a:t>
            </a:r>
            <a:r>
              <a:rPr lang="en-US" b="1" dirty="0"/>
              <a:t>layer </a:t>
            </a:r>
            <a:r>
              <a:rPr lang="en-US" dirty="0"/>
              <a:t>is a way of conceptually grouping programming classes that have similar functionality and dependencies.</a:t>
            </a:r>
          </a:p>
        </p:txBody>
      </p:sp>
      <p:sp>
        <p:nvSpPr>
          <p:cNvPr id="4" name="Content Placeholder 3"/>
          <p:cNvSpPr>
            <a:spLocks noGrp="1"/>
          </p:cNvSpPr>
          <p:nvPr>
            <p:ph sz="quarter" idx="13"/>
          </p:nvPr>
        </p:nvSpPr>
        <p:spPr/>
        <p:txBody>
          <a:bodyPr>
            <a:normAutofit lnSpcReduction="10000"/>
          </a:bodyPr>
          <a:lstStyle/>
          <a:p>
            <a:r>
              <a:rPr lang="en-US" dirty="0"/>
              <a:t>They help organize </a:t>
            </a:r>
          </a:p>
        </p:txBody>
      </p:sp>
    </p:spTree>
    <p:extLst>
      <p:ext uri="{BB962C8B-B14F-4D97-AF65-F5344CB8AC3E}">
        <p14:creationId xmlns:p14="http://schemas.microsoft.com/office/powerpoint/2010/main" val="344441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Presentation layer. </a:t>
            </a:r>
            <a:r>
              <a:rPr lang="en-US" dirty="0"/>
              <a:t>Classes focused on the user interface.</a:t>
            </a:r>
          </a:p>
          <a:p>
            <a:pPr marL="342900" indent="-342900">
              <a:buFont typeface="Arial"/>
              <a:buChar char="•"/>
            </a:pPr>
            <a:r>
              <a:rPr lang="en-US" b="1" dirty="0"/>
              <a:t>Business layer. </a:t>
            </a:r>
            <a:r>
              <a:rPr lang="en-US" dirty="0"/>
              <a:t>Classes that model real-world entities, such as customers, products, and sales.</a:t>
            </a:r>
          </a:p>
          <a:p>
            <a:pPr marL="342900" indent="-342900">
              <a:buFont typeface="Arial"/>
              <a:buChar char="•"/>
            </a:pPr>
            <a:r>
              <a:rPr lang="en-US" b="1" dirty="0"/>
              <a:t>Data layer. </a:t>
            </a:r>
            <a:r>
              <a:rPr lang="en-US" dirty="0"/>
              <a:t>Classes that handle the interaction with the data sources.</a:t>
            </a:r>
          </a:p>
        </p:txBody>
      </p:sp>
      <p:sp>
        <p:nvSpPr>
          <p:cNvPr id="4" name="Content Placeholder 3"/>
          <p:cNvSpPr>
            <a:spLocks noGrp="1"/>
          </p:cNvSpPr>
          <p:nvPr>
            <p:ph sz="quarter" idx="13"/>
          </p:nvPr>
        </p:nvSpPr>
        <p:spPr/>
        <p:txBody>
          <a:bodyPr>
            <a:normAutofit lnSpcReduction="10000"/>
          </a:bodyPr>
          <a:lstStyle/>
          <a:p>
            <a:r>
              <a:rPr lang="en-US" dirty="0"/>
              <a:t>Common Layers</a:t>
            </a:r>
          </a:p>
        </p:txBody>
      </p:sp>
    </p:spTree>
    <p:extLst>
      <p:ext uri="{BB962C8B-B14F-4D97-AF65-F5344CB8AC3E}">
        <p14:creationId xmlns:p14="http://schemas.microsoft.com/office/powerpoint/2010/main" val="145041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4" name="Content Placeholder 3"/>
          <p:cNvSpPr>
            <a:spLocks noGrp="1"/>
          </p:cNvSpPr>
          <p:nvPr>
            <p:ph sz="quarter" idx="13"/>
          </p:nvPr>
        </p:nvSpPr>
        <p:spPr/>
        <p:txBody>
          <a:bodyPr>
            <a:normAutofit lnSpcReduction="10000"/>
          </a:bodyPr>
          <a:lstStyle/>
          <a:p>
            <a:r>
              <a:rPr lang="en-US" dirty="0"/>
              <a:t>Just a conceptual idea</a:t>
            </a:r>
          </a:p>
        </p:txBody>
      </p:sp>
      <p:pic>
        <p:nvPicPr>
          <p:cNvPr id="6" name="Content Placeholder 5" descr="4071506008.eps.png"/>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426" r="-29426"/>
          <a:stretch>
            <a:fillRect/>
          </a:stretch>
        </p:blipFill>
        <p:spPr>
          <a:xfrm>
            <a:off x="990600" y="1219200"/>
            <a:ext cx="7162800" cy="5064769"/>
          </a:xfrm>
        </p:spPr>
      </p:pic>
    </p:spTree>
    <p:extLst>
      <p:ext uri="{BB962C8B-B14F-4D97-AF65-F5344CB8AC3E}">
        <p14:creationId xmlns:p14="http://schemas.microsoft.com/office/powerpoint/2010/main" val="272445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Without </a:t>
            </a:r>
            <a:r>
              <a:rPr lang="en-US" dirty="0" err="1"/>
              <a:t>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a:t>They do exist</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Web crawler</a:t>
            </a:r>
            <a:r>
              <a:rPr lang="en-US" dirty="0"/>
              <a:t>. A web crawler is a client running on behalf of a search engine to download your site, so that it can eventually be featured in their search results.</a:t>
            </a:r>
          </a:p>
          <a:p>
            <a:pPr marL="342900" indent="-342900">
              <a:buFont typeface="Arial"/>
              <a:buChar char="•"/>
            </a:pPr>
            <a:r>
              <a:rPr lang="en-US" b="1" dirty="0"/>
              <a:t>Browser plug-in</a:t>
            </a:r>
            <a:r>
              <a:rPr lang="en-US" dirty="0"/>
              <a:t>. A browser plug-in is a piece of software that works within the browser, that might interfere with JavaScript.</a:t>
            </a:r>
          </a:p>
          <a:p>
            <a:pPr marL="342900" indent="-342900">
              <a:buFont typeface="Arial"/>
              <a:buChar char="•"/>
            </a:pPr>
            <a:r>
              <a:rPr lang="en-US" b="1" dirty="0"/>
              <a:t>Text-based client</a:t>
            </a:r>
            <a:r>
              <a:rPr lang="en-US" dirty="0"/>
              <a:t>. Some clients are using a text-based browser.</a:t>
            </a:r>
          </a:p>
          <a:p>
            <a:pPr marL="342900" indent="-342900">
              <a:buFont typeface="Arial"/>
              <a:buChar char="•"/>
            </a:pPr>
            <a:r>
              <a:rPr lang="en-US" b="1" dirty="0"/>
              <a:t>Visually disabled client</a:t>
            </a:r>
            <a:r>
              <a:rPr lang="en-US" dirty="0"/>
              <a:t>. A visually disabled client will use special web browsing software to read the contents of a web page out loud to them.</a:t>
            </a:r>
          </a:p>
          <a:p>
            <a:pPr marL="342900" indent="-342900">
              <a:buFont typeface="Arial"/>
              <a:buChar char="•"/>
            </a:pPr>
            <a:endParaRPr lang="en-US" dirty="0"/>
          </a:p>
        </p:txBody>
      </p:sp>
    </p:spTree>
    <p:extLst>
      <p:ext uri="{BB962C8B-B14F-4D97-AF65-F5344CB8AC3E}">
        <p14:creationId xmlns:p14="http://schemas.microsoft.com/office/powerpoint/2010/main" val="374947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&lt;</a:t>
            </a:r>
            <a:r>
              <a:rPr lang="en-US" dirty="0" err="1"/>
              <a:t>noscript</a:t>
            </a:r>
            <a:r>
              <a:rPr lang="en-US" dirty="0"/>
              <a:t>&gt; tag</a:t>
            </a:r>
          </a:p>
        </p:txBody>
      </p:sp>
      <p:sp>
        <p:nvSpPr>
          <p:cNvPr id="4" name="Content Placeholder 3"/>
          <p:cNvSpPr>
            <a:spLocks noGrp="1"/>
          </p:cNvSpPr>
          <p:nvPr>
            <p:ph sz="quarter" idx="13"/>
          </p:nvPr>
        </p:nvSpPr>
        <p:spPr/>
        <p:txBody>
          <a:bodyPr>
            <a:normAutofit lnSpcReduction="10000"/>
          </a:bodyPr>
          <a:lstStyle/>
          <a:p>
            <a:r>
              <a:rPr lang="en-US" dirty="0"/>
              <a:t>Mechanism to speak to those with JavaScript</a:t>
            </a:r>
          </a:p>
        </p:txBody>
      </p:sp>
      <p:sp>
        <p:nvSpPr>
          <p:cNvPr id="3" name="Content Placeholder 2"/>
          <p:cNvSpPr>
            <a:spLocks noGrp="1"/>
          </p:cNvSpPr>
          <p:nvPr>
            <p:ph idx="1"/>
          </p:nvPr>
        </p:nvSpPr>
        <p:spPr>
          <a:xfrm>
            <a:off x="914400" y="1371601"/>
            <a:ext cx="7162800" cy="3810000"/>
          </a:xfrm>
        </p:spPr>
        <p:txBody>
          <a:bodyPr>
            <a:normAutofit/>
          </a:bodyPr>
          <a:lstStyle/>
          <a:p>
            <a:r>
              <a:rPr lang="en-US" dirty="0"/>
              <a:t>Any text between the opening and closing tags will only be displayed to users without the ability to load JavaScript.</a:t>
            </a:r>
          </a:p>
          <a:p>
            <a:r>
              <a:rPr lang="en-US" dirty="0"/>
              <a:t>It is often used to prompt users to enable JavaScript, but can also be used to show additional text to search engines.</a:t>
            </a:r>
          </a:p>
          <a:p>
            <a:r>
              <a:rPr lang="en-US" dirty="0"/>
              <a:t>Requiring JavaScript (or Flash) for the basic operation of your site will cause problems eventually and should be avoided.</a:t>
            </a:r>
          </a:p>
          <a:p>
            <a:endParaRPr lang="en-US" dirty="0"/>
          </a:p>
        </p:txBody>
      </p:sp>
    </p:spTree>
    <p:extLst>
      <p:ext uri="{BB962C8B-B14F-4D97-AF65-F5344CB8AC3E}">
        <p14:creationId xmlns:p14="http://schemas.microsoft.com/office/powerpoint/2010/main" val="367701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382000" cy="1020762"/>
          </a:xfrm>
        </p:spPr>
        <p:txBody>
          <a:bodyPr>
            <a:noAutofit/>
          </a:bodyPr>
          <a:lstStyle/>
          <a:p>
            <a:r>
              <a:rPr lang="en-US" sz="3200" dirty="0"/>
              <a:t>Graceful Degradation and Progressive Enhancement</a:t>
            </a:r>
          </a:p>
        </p:txBody>
      </p:sp>
      <p:sp>
        <p:nvSpPr>
          <p:cNvPr id="3" name="Content Placeholder 2"/>
          <p:cNvSpPr>
            <a:spLocks noGrp="1"/>
          </p:cNvSpPr>
          <p:nvPr>
            <p:ph idx="1"/>
          </p:nvPr>
        </p:nvSpPr>
        <p:spPr>
          <a:xfrm>
            <a:off x="304800" y="1646237"/>
            <a:ext cx="7696200" cy="4525963"/>
          </a:xfrm>
        </p:spPr>
        <p:txBody>
          <a:bodyPr>
            <a:normAutofit/>
          </a:bodyPr>
          <a:lstStyle/>
          <a:p>
            <a:r>
              <a:rPr lang="en-US" dirty="0"/>
              <a:t>Over the years, browser support for different JavaScript objects has varied. Something that works in the current version of Chrome might not work in IE version 8; something that works in a desktop browser might not work in a mobile browser.</a:t>
            </a:r>
          </a:p>
          <a:p>
            <a:r>
              <a:rPr lang="en-US" dirty="0"/>
              <a:t>There are two strategies:</a:t>
            </a:r>
          </a:p>
          <a:p>
            <a:pPr marL="342900" indent="-342900">
              <a:buFont typeface="Arial"/>
              <a:buChar char="•"/>
            </a:pPr>
            <a:r>
              <a:rPr lang="en-US" b="1" dirty="0"/>
              <a:t>graceful degradation</a:t>
            </a:r>
          </a:p>
          <a:p>
            <a:pPr marL="342900" indent="-342900">
              <a:buFont typeface="Arial"/>
              <a:buChar char="•"/>
            </a:pPr>
            <a:r>
              <a:rPr lang="en-US" b="1" dirty="0"/>
              <a:t>progressive enhancement</a:t>
            </a:r>
          </a:p>
        </p:txBody>
      </p:sp>
    </p:spTree>
    <p:extLst>
      <p:ext uri="{BB962C8B-B14F-4D97-AF65-F5344CB8AC3E}">
        <p14:creationId xmlns:p14="http://schemas.microsoft.com/office/powerpoint/2010/main" val="969040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sp>
        <p:nvSpPr>
          <p:cNvPr id="3" name="Content Placeholder 2"/>
          <p:cNvSpPr>
            <a:spLocks noGrp="1"/>
          </p:cNvSpPr>
          <p:nvPr>
            <p:ph idx="1"/>
          </p:nvPr>
        </p:nvSpPr>
        <p:spPr/>
        <p:txBody>
          <a:bodyPr>
            <a:normAutofit/>
          </a:bodyPr>
          <a:lstStyle/>
          <a:p>
            <a:r>
              <a:rPr lang="en-US" dirty="0"/>
              <a:t>Used in  current browsers.</a:t>
            </a:r>
          </a:p>
          <a:p>
            <a:r>
              <a:rPr lang="en-US" dirty="0"/>
              <a:t>For all others an alternate site or pages for those using older browsers that lack the JavaScript (or CSS or HTML5) used on the main site.</a:t>
            </a:r>
          </a:p>
          <a:p>
            <a:r>
              <a:rPr lang="en-US" dirty="0"/>
              <a:t>The idea here is that the site is “degraded” (i.e., loses capability) “gracefully” (i.e., without pop-up JavaScript error codes or without condescending messages telling users to upgrade their browsers)</a:t>
            </a:r>
          </a:p>
          <a:p>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23511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pic>
        <p:nvPicPr>
          <p:cNvPr id="6" name="Content Placeholder 5" descr="4071506011.tif"/>
          <p:cNvPicPr>
            <a:picLocks noGrp="1" noChangeAspect="1"/>
          </p:cNvPicPr>
          <p:nvPr>
            <p:ph idx="1"/>
          </p:nvPr>
        </p:nvPicPr>
        <p:blipFill>
          <a:blip r:embed="rId2" cstate="print">
            <a:extLst>
              <a:ext uri="{28A0092B-C50C-407E-A947-70E740481C1C}">
                <a14:useLocalDpi xmlns:a14="http://schemas.microsoft.com/office/drawing/2010/main" val="0"/>
              </a:ext>
            </a:extLst>
          </a:blip>
          <a:srcRect l="-44167" r="-44167"/>
          <a:stretch>
            <a:fillRect/>
          </a:stretch>
        </p:blipFill>
        <p:spPr>
          <a:xfrm>
            <a:off x="381000" y="1269073"/>
            <a:ext cx="7239000" cy="5118649"/>
          </a:xfrm>
        </p:spPr>
      </p:pic>
    </p:spTree>
    <p:extLst>
      <p:ext uri="{BB962C8B-B14F-4D97-AF65-F5344CB8AC3E}">
        <p14:creationId xmlns:p14="http://schemas.microsoft.com/office/powerpoint/2010/main" val="314336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3" name="Content Placeholder 2"/>
          <p:cNvSpPr>
            <a:spLocks noGrp="1"/>
          </p:cNvSpPr>
          <p:nvPr>
            <p:ph idx="1"/>
          </p:nvPr>
        </p:nvSpPr>
        <p:spPr/>
        <p:txBody>
          <a:bodyPr>
            <a:normAutofit/>
          </a:bodyPr>
          <a:lstStyle/>
          <a:p>
            <a:r>
              <a:rPr lang="en-US" dirty="0"/>
              <a:t>In this case, the developer creates the site using CSS, JavaScript, and HTML features that are supported by all browsers of a certain age or newer.</a:t>
            </a:r>
          </a:p>
          <a:p>
            <a:r>
              <a:rPr lang="en-US" dirty="0"/>
              <a:t>To that baseline site, the developers can now “progressively” (i.e., for each browser) “enhance” (i.e., add functionality) to their site based on the capabilities of the users’ browsers.</a:t>
            </a:r>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116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5" name="Content Placeholder 4"/>
          <p:cNvSpPr>
            <a:spLocks noGrp="1"/>
          </p:cNvSpPr>
          <p:nvPr>
            <p:ph sz="quarter" idx="13"/>
          </p:nvPr>
        </p:nvSpPr>
        <p:spPr/>
        <p:txBody>
          <a:bodyPr>
            <a:normAutofit lnSpcReduction="10000"/>
          </a:bodyPr>
          <a:lstStyle/>
          <a:p>
            <a:endParaRPr lang="en-US"/>
          </a:p>
        </p:txBody>
      </p:sp>
      <p:pic>
        <p:nvPicPr>
          <p:cNvPr id="6" name="Content Placeholder 5" descr="4071506012.tif"/>
          <p:cNvPicPr>
            <a:picLocks noGrp="1" noChangeAspect="1"/>
          </p:cNvPicPr>
          <p:nvPr>
            <p:ph idx="1"/>
          </p:nvPr>
        </p:nvPicPr>
        <p:blipFill>
          <a:blip r:embed="rId2" cstate="print">
            <a:extLst>
              <a:ext uri="{28A0092B-C50C-407E-A947-70E740481C1C}">
                <a14:useLocalDpi xmlns:a14="http://schemas.microsoft.com/office/drawing/2010/main" val="0"/>
              </a:ext>
            </a:extLst>
          </a:blip>
          <a:srcRect l="-42439" r="-42439"/>
          <a:stretch>
            <a:fillRect/>
          </a:stretch>
        </p:blipFill>
        <p:spPr>
          <a:xfrm>
            <a:off x="457200" y="1322954"/>
            <a:ext cx="7239000" cy="5118649"/>
          </a:xfrm>
        </p:spPr>
      </p:pic>
    </p:spTree>
    <p:extLst>
      <p:ext uri="{BB962C8B-B14F-4D97-AF65-F5344CB8AC3E}">
        <p14:creationId xmlns:p14="http://schemas.microsoft.com/office/powerpoint/2010/main" val="125917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Inclusion</a:t>
            </a:r>
          </a:p>
        </p:txBody>
      </p:sp>
      <p:sp>
        <p:nvSpPr>
          <p:cNvPr id="3" name="Content Placeholder 2"/>
          <p:cNvSpPr>
            <a:spLocks noGrp="1"/>
          </p:cNvSpPr>
          <p:nvPr>
            <p:ph idx="1"/>
          </p:nvPr>
        </p:nvSpPr>
        <p:spPr/>
        <p:txBody>
          <a:bodyPr/>
          <a:lstStyle/>
          <a:p>
            <a:r>
              <a:rPr lang="en-US" dirty="0"/>
              <a:t>In production sites, advanced techniques are used</a:t>
            </a:r>
          </a:p>
          <a:p>
            <a:pPr marL="342900" indent="-342900">
              <a:buFont typeface="Arial"/>
              <a:buChar char="•"/>
            </a:pPr>
            <a:r>
              <a:rPr lang="en-US" dirty="0"/>
              <a:t>Generate embedded styles to reduce requests</a:t>
            </a:r>
          </a:p>
          <a:p>
            <a:pPr marL="804863" lvl="1" indent="-342900">
              <a:buFont typeface="Arial"/>
              <a:buChar char="•"/>
            </a:pPr>
            <a:r>
              <a:rPr lang="en-US" dirty="0"/>
              <a:t>Code still managed in a external file</a:t>
            </a:r>
          </a:p>
          <a:p>
            <a:pPr marL="342900" indent="-342900">
              <a:buFont typeface="Arial"/>
              <a:buChar char="•"/>
            </a:pPr>
            <a:r>
              <a:rPr lang="en-US" dirty="0"/>
              <a:t>&lt;</a:t>
            </a:r>
            <a:r>
              <a:rPr lang="en-US" dirty="0" err="1"/>
              <a:t>iframe</a:t>
            </a:r>
            <a:r>
              <a:rPr lang="en-US" dirty="0"/>
              <a:t>&gt; loading</a:t>
            </a:r>
          </a:p>
          <a:p>
            <a:pPr marL="342900" indent="-342900">
              <a:buFont typeface="Arial"/>
              <a:buChar char="•"/>
            </a:pPr>
            <a:r>
              <a:rPr lang="en-US" dirty="0" err="1"/>
              <a:t>Asynchronus</a:t>
            </a:r>
            <a:r>
              <a:rPr lang="en-US" dirty="0"/>
              <a:t> load from another JavaScript file</a:t>
            </a:r>
          </a:p>
          <a:p>
            <a:pPr marL="804863" lvl="1" indent="-342900">
              <a:buFont typeface="Arial"/>
              <a:buChar char="•"/>
            </a:pPr>
            <a:r>
              <a:rPr lang="en-US" dirty="0"/>
              <a:t>Faster initial load</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4181549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a:xfrm>
            <a:off x="685800" y="1178490"/>
            <a:ext cx="6400800" cy="4525963"/>
          </a:xfrm>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Tree>
    <p:extLst>
      <p:ext uri="{BB962C8B-B14F-4D97-AF65-F5344CB8AC3E}">
        <p14:creationId xmlns:p14="http://schemas.microsoft.com/office/powerpoint/2010/main" val="97064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533400" y="1295401"/>
            <a:ext cx="7620000" cy="4876800"/>
          </a:xfrm>
        </p:spPr>
        <p:txBody>
          <a:bodyPr>
            <a:normAutofit fontScale="85000" lnSpcReduction="2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highlight>
                  <a:srgbClr val="FFFF00"/>
                </a:highlight>
              </a:rPr>
              <a:t>Everything is type sensitive, including function, class, and variable names</a:t>
            </a:r>
            <a:r>
              <a:rPr lang="en-US" dirty="0"/>
              <a:t>.</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dirty="0"/>
              <a:t>Building block for modular code.</a:t>
            </a:r>
          </a:p>
          <a:p>
            <a:r>
              <a:rPr lang="en-US" dirty="0"/>
              <a:t>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.runs right inside the browser</a:t>
            </a:r>
          </a:p>
          <a:p>
            <a:pPr marL="342900" indent="-342900">
              <a:buFont typeface="Arial"/>
              <a:buChar char="•"/>
            </a:pPr>
            <a:r>
              <a:rPr lang="en-US" dirty="0"/>
              <a:t> is dynamically typed</a:t>
            </a:r>
          </a:p>
          <a:p>
            <a:pPr marL="342900" indent="-342900">
              <a:buFont typeface="Arial"/>
              <a:buChar char="•"/>
            </a:pPr>
            <a:r>
              <a:rPr lang="en-US" dirty="0"/>
              <a:t>Is object oriented in that almost everything in the language is an object</a:t>
            </a:r>
          </a:p>
          <a:p>
            <a:pPr marL="342900" indent="-342900">
              <a:buFont typeface="Arial"/>
              <a:buChar char="•"/>
            </a:pPr>
            <a:r>
              <a:rPr lang="en-US" dirty="0"/>
              <a:t>the objects in JavaScript are prototype-based rather than class-based.</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a:xfrm>
            <a:off x="609600" y="1646237"/>
            <a:ext cx="6705600" cy="4525963"/>
          </a:xfrm>
        </p:spPr>
        <p:txBody>
          <a:bodyPr/>
          <a:lstStyle/>
          <a:p>
            <a:r>
              <a:rPr lang="en-US" dirty="0"/>
              <a:t>JavaScript is not a full-fledged object-oriented programming language.</a:t>
            </a:r>
          </a:p>
          <a:p>
            <a:r>
              <a:rPr lang="en-US" dirty="0"/>
              <a:t>Support objects but does not have polymorphism, inheritance.</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Create a new object, use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Tree>
    <p:extLst>
      <p:ext uri="{BB962C8B-B14F-4D97-AF65-F5344CB8AC3E}">
        <p14:creationId xmlns:p14="http://schemas.microsoft.com/office/powerpoint/2010/main" val="1692143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Use .</a:t>
            </a:r>
          </a:p>
          <a:p>
            <a:r>
              <a:rPr lang="en-US" dirty="0" err="1"/>
              <a:t>someObject</a:t>
            </a:r>
            <a:r>
              <a:rPr lang="en-US" b="1" dirty="0" err="1">
                <a:solidFill>
                  <a:srgbClr val="CE2933"/>
                </a:solidFill>
              </a:rPr>
              <a:t>.doSomething</a:t>
            </a:r>
            <a:r>
              <a:rPr lang="en-US" b="1" dirty="0">
                <a:solidFill>
                  <a:srgbClr val="CE2933"/>
                </a:solidFill>
              </a:rPr>
              <a:t>()</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534400" cy="1020762"/>
          </a:xfrm>
        </p:spPr>
        <p:txBody>
          <a:bodyPr>
            <a:normAutofit fontScale="90000"/>
          </a:bodyPr>
          <a:lstStyle/>
          <a:p>
            <a:r>
              <a:rPr lang="en-US" dirty="0"/>
              <a:t>Advantages of Client-Side Scripting</a:t>
            </a:r>
          </a:p>
        </p:txBody>
      </p:sp>
      <p:sp>
        <p:nvSpPr>
          <p:cNvPr id="3" name="Content Placeholder 2"/>
          <p:cNvSpPr>
            <a:spLocks noGrp="1"/>
          </p:cNvSpPr>
          <p:nvPr>
            <p:ph idx="1"/>
          </p:nvPr>
        </p:nvSpPr>
        <p:spPr>
          <a:xfrm>
            <a:off x="177452" y="1371600"/>
            <a:ext cx="7442548" cy="4525963"/>
          </a:xfrm>
        </p:spPr>
        <p:txBody>
          <a:bodyPr>
            <a:normAutofit/>
          </a:bodyPr>
          <a:lstStyle/>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533400" y="1295400"/>
            <a:ext cx="7467600" cy="4525963"/>
          </a:xfrm>
        </p:spPr>
        <p:txBody>
          <a:bodyPr>
            <a:normAutofit/>
          </a:bodyPr>
          <a:lstStyle/>
          <a:p>
            <a:r>
              <a:rPr lang="en-US" dirty="0"/>
              <a:t>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err="1"/>
              <a:t>Transversing</a:t>
            </a:r>
            <a:r>
              <a:rPr lang="en-US" dirty="0"/>
              <a:t> an array. </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Methods max(), min(), pow(), </a:t>
            </a:r>
            <a:r>
              <a:rPr lang="en-US" dirty="0" err="1"/>
              <a:t>sqrt</a:t>
            </a:r>
            <a:r>
              <a:rPr lang="en-US" dirty="0"/>
              <a:t>(), and </a:t>
            </a:r>
            <a:r>
              <a:rPr lang="en-US" dirty="0" err="1"/>
              <a:t>exp</a:t>
            </a:r>
            <a:r>
              <a:rPr lang="en-US" dirty="0"/>
              <a:t>(),  sin(), cos(),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Use it to show the current date or create date objects for particular dates. </a:t>
            </a:r>
          </a:p>
          <a:p>
            <a:r>
              <a:rPr lang="en-US" dirty="0"/>
              <a:t>To display today’s date as a </a:t>
            </a:r>
            <a:r>
              <a:rPr lang="en-US" dirty="0" err="1"/>
              <a:t>string,Create</a:t>
            </a:r>
            <a:r>
              <a:rPr lang="en-US" dirty="0"/>
              <a:t>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7162800" cy="4876800"/>
          </a:xfrm>
        </p:spPr>
        <p:txBody>
          <a:bodyPr>
            <a:normAutofit/>
          </a:bodyPr>
          <a:lstStyle/>
          <a:p>
            <a:r>
              <a:rPr lang="en-US" dirty="0"/>
              <a:t>We already know all about the DOM, but by another name. </a:t>
            </a:r>
          </a:p>
          <a:p>
            <a:r>
              <a:rPr lang="en-US" dirty="0"/>
              <a:t>(HTML)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534400" cy="1020762"/>
          </a:xfrm>
        </p:spPr>
        <p:txBody>
          <a:bodyPr>
            <a:normAutofit/>
          </a:bodyPr>
          <a:lstStyle/>
          <a:p>
            <a:r>
              <a:rPr lang="en-US" sz="2800" dirty="0"/>
              <a:t>Disadvantages Client-Side Scripting</a:t>
            </a:r>
          </a:p>
        </p:txBody>
      </p:sp>
      <p:sp>
        <p:nvSpPr>
          <p:cNvPr id="3" name="Content Placeholder 2"/>
          <p:cNvSpPr>
            <a:spLocks noGrp="1"/>
          </p:cNvSpPr>
          <p:nvPr>
            <p:ph idx="1"/>
          </p:nvPr>
        </p:nvSpPr>
        <p:spPr>
          <a:xfrm>
            <a:off x="152400" y="1178490"/>
            <a:ext cx="7696200" cy="4525963"/>
          </a:xfrm>
        </p:spPr>
        <p:txBody>
          <a:bodyPr>
            <a:normAutofit/>
          </a:bodyPr>
          <a:lstStyle/>
          <a:p>
            <a:pPr marL="342900" indent="-342900">
              <a:buFont typeface="Arial"/>
              <a:buChar char="•"/>
            </a:pPr>
            <a:r>
              <a:rPr lang="en-US" dirty="0"/>
              <a:t>There is no guarantee that the client has JavaScript enabled </a:t>
            </a:r>
          </a:p>
          <a:p>
            <a:pPr marL="342900" indent="-342900">
              <a:buFont typeface="Arial"/>
              <a:buChar char="•"/>
            </a:pPr>
            <a:r>
              <a:rPr lang="en-US" dirty="0"/>
              <a:t>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nvPr>
        </p:nvGraphicFramePr>
        <p:xfrm>
          <a:off x="1066800" y="1524000"/>
          <a:ext cx="6781800" cy="3733802"/>
        </p:xfrm>
        <a:graphic>
          <a:graphicData uri="http://schemas.openxmlformats.org/drawingml/2006/table">
            <a:tbl>
              <a:tblPr firstRow="1" firstCol="1">
                <a:tableStyleId>{5C22544A-7EE6-4342-B048-85BDC9FD1C3A}</a:tableStyleId>
              </a:tblPr>
              <a:tblGrid>
                <a:gridCol w="1494048">
                  <a:extLst>
                    <a:ext uri="{9D8B030D-6E8A-4147-A177-3AD203B41FA5}">
                      <a16:colId xmlns:a16="http://schemas.microsoft.com/office/drawing/2014/main" val="20000"/>
                    </a:ext>
                  </a:extLst>
                </a:gridCol>
                <a:gridCol w="5287752">
                  <a:extLst>
                    <a:ext uri="{9D8B030D-6E8A-4147-A177-3AD203B41FA5}">
                      <a16:colId xmlns:a16="http://schemas.microsoft.com/office/drawing/2014/main" val="20001"/>
                    </a:ext>
                  </a:extLst>
                </a:gridCol>
              </a:tblGrid>
              <a:tr h="301417">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19632">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Last child of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nvPr>
        </p:nvGraphicFramePr>
        <p:xfrm>
          <a:off x="1066800" y="1676400"/>
          <a:ext cx="6629400" cy="3200401"/>
        </p:xfrm>
        <a:graphic>
          <a:graphicData uri="http://schemas.openxmlformats.org/drawingml/2006/table">
            <a:tbl>
              <a:tblPr firstRow="1" firstCol="1">
                <a:tableStyleId>{5C22544A-7EE6-4342-B048-85BDC9FD1C3A}</a:tableStyleId>
              </a:tblPr>
              <a:tblGrid>
                <a:gridCol w="2126425">
                  <a:extLst>
                    <a:ext uri="{9D8B030D-6E8A-4147-A177-3AD203B41FA5}">
                      <a16:colId xmlns:a16="http://schemas.microsoft.com/office/drawing/2014/main" val="20000"/>
                    </a:ext>
                  </a:extLst>
                </a:gridCol>
                <a:gridCol w="4502975">
                  <a:extLst>
                    <a:ext uri="{9D8B030D-6E8A-4147-A177-3AD203B41FA5}">
                      <a16:colId xmlns:a16="http://schemas.microsoft.com/office/drawing/2014/main" val="20001"/>
                    </a:ext>
                  </a:extLst>
                </a:gridCol>
              </a:tblGrid>
              <a:tr h="352140">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0733">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7720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8018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err="1"/>
              <a:t>document.getElementById</a:t>
            </a:r>
            <a:r>
              <a:rPr lang="en-US" dirty="0"/>
              <a:t>() returns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Tree>
    <p:extLst>
      <p:ext uri="{BB962C8B-B14F-4D97-AF65-F5344CB8AC3E}">
        <p14:creationId xmlns:p14="http://schemas.microsoft.com/office/powerpoint/2010/main" val="3042994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nvPr>
        </p:nvGraphicFramePr>
        <p:xfrm>
          <a:off x="990600" y="1905000"/>
          <a:ext cx="6705600" cy="3173665"/>
        </p:xfrm>
        <a:graphic>
          <a:graphicData uri="http://schemas.openxmlformats.org/drawingml/2006/table">
            <a:tbl>
              <a:tblPr firstRow="1" firstCol="1">
                <a:tableStyleId>{5C22544A-7EE6-4342-B048-85BDC9FD1C3A}</a:tableStyleId>
              </a:tblPr>
              <a:tblGrid>
                <a:gridCol w="1477261">
                  <a:extLst>
                    <a:ext uri="{9D8B030D-6E8A-4147-A177-3AD203B41FA5}">
                      <a16:colId xmlns:a16="http://schemas.microsoft.com/office/drawing/2014/main" val="20000"/>
                    </a:ext>
                  </a:extLst>
                </a:gridCol>
                <a:gridCol w="5228339">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114800"/>
            <a:ext cx="6705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7772400" cy="1020762"/>
          </a:xfrm>
        </p:spPr>
        <p:txBody>
          <a:bodyPr/>
          <a:lstStyle/>
          <a:p>
            <a:r>
              <a:rPr lang="en-US" dirty="0"/>
              <a:t>Modifying a DOM element</a:t>
            </a:r>
          </a:p>
        </p:txBody>
      </p:sp>
      <p:sp>
        <p:nvSpPr>
          <p:cNvPr id="3" name="Content Placeholder 2"/>
          <p:cNvSpPr>
            <a:spLocks noGrp="1"/>
          </p:cNvSpPr>
          <p:nvPr>
            <p:ph idx="1"/>
          </p:nvPr>
        </p:nvSpPr>
        <p:spPr>
          <a:xfrm>
            <a:off x="457200" y="1143000"/>
            <a:ext cx="7620000" cy="4525963"/>
          </a:xfrm>
        </p:spPr>
        <p:txBody>
          <a:bodyPr/>
          <a:lstStyle/>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 y="32766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History</a:t>
            </a:r>
          </a:p>
        </p:txBody>
      </p:sp>
      <p:sp>
        <p:nvSpPr>
          <p:cNvPr id="3" name="Content Placeholder 2"/>
          <p:cNvSpPr>
            <a:spLocks noGrp="1"/>
          </p:cNvSpPr>
          <p:nvPr>
            <p:ph idx="1"/>
          </p:nvPr>
        </p:nvSpPr>
        <p:spPr/>
        <p:txBody>
          <a:bodyPr/>
          <a:lstStyle/>
          <a:p>
            <a:pPr marL="342900" indent="-342900">
              <a:buFont typeface="Arial"/>
              <a:buChar char="•"/>
            </a:pPr>
            <a:r>
              <a:rPr lang="en-US" dirty="0"/>
              <a:t>JavaScript was introduced by Netscape in their Navigator browser back in 1996.</a:t>
            </a:r>
          </a:p>
          <a:p>
            <a:pPr marL="342900" indent="-342900">
              <a:buFont typeface="Arial"/>
              <a:buChar char="•"/>
            </a:pPr>
            <a:r>
              <a:rPr lang="en-US" dirty="0"/>
              <a:t>JavaScript is in fact an implementation of a standardized scripting language called </a:t>
            </a:r>
            <a:r>
              <a:rPr lang="en-US" b="1" dirty="0" err="1"/>
              <a:t>ECMAScript</a:t>
            </a:r>
            <a:endParaRPr lang="en-US" b="1" dirty="0"/>
          </a:p>
          <a:p>
            <a:pPr marL="342900" indent="-342900">
              <a:buFont typeface="Arial"/>
              <a:buChar char="•"/>
            </a:pPr>
            <a:r>
              <a:rPr lang="en-US" dirty="0"/>
              <a:t>JavaScript was only slightly useful, and quite often, very annoying </a:t>
            </a:r>
            <a:r>
              <a:rPr lang="en-US" dirty="0" err="1"/>
              <a:t>tomany</a:t>
            </a:r>
            <a:r>
              <a:rPr lang="en-US" dirty="0"/>
              <a:t> users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401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848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Tree>
    <p:extLst>
      <p:ext uri="{BB962C8B-B14F-4D97-AF65-F5344CB8AC3E}">
        <p14:creationId xmlns:p14="http://schemas.microsoft.com/office/powerpoint/2010/main" val="2535835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sp>
        <p:nvSpPr>
          <p:cNvPr id="4" name="Content Placeholder 3"/>
          <p:cNvSpPr>
            <a:spLocks noGrp="1"/>
          </p:cNvSpPr>
          <p:nvPr>
            <p:ph sz="quarter" idx="13"/>
          </p:nvPr>
        </p:nvSpPr>
        <p:spPr/>
        <p:txBody>
          <a:bodyPr>
            <a:normAutofit lnSpcReduction="1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nvPr>
        </p:nvGraphicFramePr>
        <p:xfrm>
          <a:off x="914400" y="1828800"/>
          <a:ext cx="6705600" cy="3962401"/>
        </p:xfrm>
        <a:graphic>
          <a:graphicData uri="http://schemas.openxmlformats.org/drawingml/2006/table">
            <a:tbl>
              <a:tblPr firstRow="1" firstCol="1">
                <a:tableStyleId>{5C22544A-7EE6-4342-B048-85BDC9FD1C3A}</a:tableStyleId>
              </a:tblPr>
              <a:tblGrid>
                <a:gridCol w="1056097">
                  <a:extLst>
                    <a:ext uri="{9D8B030D-6E8A-4147-A177-3AD203B41FA5}">
                      <a16:colId xmlns:a16="http://schemas.microsoft.com/office/drawing/2014/main" val="20000"/>
                    </a:ext>
                  </a:extLst>
                </a:gridCol>
                <a:gridCol w="4717698">
                  <a:extLst>
                    <a:ext uri="{9D8B030D-6E8A-4147-A177-3AD203B41FA5}">
                      <a16:colId xmlns:a16="http://schemas.microsoft.com/office/drawing/2014/main" val="20001"/>
                    </a:ext>
                  </a:extLst>
                </a:gridCol>
                <a:gridCol w="931805">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href attribute used in a tags to specify a URL to link to.</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8745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Modern Times</a:t>
            </a:r>
          </a:p>
        </p:txBody>
      </p:sp>
      <p:sp>
        <p:nvSpPr>
          <p:cNvPr id="3" name="Content Placeholder 2"/>
          <p:cNvSpPr>
            <a:spLocks noGrp="1"/>
          </p:cNvSpPr>
          <p:nvPr>
            <p:ph idx="1"/>
          </p:nvPr>
        </p:nvSpPr>
        <p:spPr/>
        <p:txBody>
          <a:bodyPr/>
          <a:lstStyle/>
          <a:p>
            <a:r>
              <a:rPr lang="en-US" dirty="0"/>
              <a:t>JavaScript became a much more important part of web development in the mid 2000s with </a:t>
            </a:r>
            <a:r>
              <a:rPr lang="en-US" b="1" dirty="0"/>
              <a:t>AJAX</a:t>
            </a:r>
            <a:r>
              <a:rPr lang="en-US" dirty="0"/>
              <a:t>.</a:t>
            </a:r>
          </a:p>
          <a:p>
            <a:r>
              <a:rPr lang="en-US" sz="2400" b="1" dirty="0"/>
              <a:t>AJAX </a:t>
            </a:r>
            <a:r>
              <a:rPr lang="en-US" sz="2400" dirty="0"/>
              <a:t>is both an acronym as well as a general term. </a:t>
            </a:r>
          </a:p>
          <a:p>
            <a:pPr marL="342900" indent="-342900">
              <a:buFont typeface="Arial"/>
              <a:buChar char="•"/>
            </a:pPr>
            <a:r>
              <a:rPr lang="en-US" sz="2000" dirty="0"/>
              <a:t>As an acronym it means </a:t>
            </a:r>
            <a:r>
              <a:rPr lang="en-US" sz="2000" b="1" dirty="0">
                <a:solidFill>
                  <a:srgbClr val="FF6600"/>
                </a:solidFill>
              </a:rPr>
              <a:t>A</a:t>
            </a:r>
            <a:r>
              <a:rPr lang="en-US" sz="2000" dirty="0"/>
              <a:t>synchronous </a:t>
            </a:r>
            <a:r>
              <a:rPr lang="en-US" sz="2000" b="1" dirty="0">
                <a:solidFill>
                  <a:srgbClr val="FF6600"/>
                </a:solidFill>
              </a:rPr>
              <a:t>J</a:t>
            </a:r>
            <a:r>
              <a:rPr lang="en-US" sz="2000" dirty="0"/>
              <a:t>avaScript </a:t>
            </a:r>
            <a:r>
              <a:rPr lang="en-US" sz="2000" b="1" dirty="0">
                <a:solidFill>
                  <a:srgbClr val="FF6600"/>
                </a:solidFill>
              </a:rPr>
              <a:t>A</a:t>
            </a:r>
            <a:r>
              <a:rPr lang="en-US" sz="2000" dirty="0"/>
              <a:t>nd </a:t>
            </a:r>
            <a:r>
              <a:rPr lang="en-US" sz="2000" b="1" dirty="0">
                <a:solidFill>
                  <a:srgbClr val="FF6600"/>
                </a:solidFill>
              </a:rPr>
              <a:t>X</a:t>
            </a:r>
            <a:r>
              <a:rPr lang="en-US" sz="2000" dirty="0"/>
              <a:t>ML.</a:t>
            </a:r>
          </a:p>
          <a:p>
            <a:pPr marL="342900" lvl="1" indent="-342900">
              <a:buClr>
                <a:schemeClr val="accent3">
                  <a:lumMod val="75000"/>
                </a:schemeClr>
              </a:buClr>
              <a:buFont typeface="Arial"/>
              <a:buChar char="•"/>
            </a:pPr>
            <a:r>
              <a:rPr lang="en-US"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AJAX</a:t>
            </a:r>
          </a:p>
        </p:txBody>
      </p:sp>
    </p:spTree>
    <p:extLst>
      <p:ext uri="{BB962C8B-B14F-4D97-AF65-F5344CB8AC3E}">
        <p14:creationId xmlns:p14="http://schemas.microsoft.com/office/powerpoint/2010/main" val="787393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data requests</a:t>
            </a:r>
          </a:p>
        </p:txBody>
      </p:sp>
      <p:pic>
        <p:nvPicPr>
          <p:cNvPr id="5" name="Content Placeholder 4" descr="4071506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7618" r="-27618"/>
          <a:stretch>
            <a:fillRect/>
          </a:stretch>
        </p:blipFill>
        <p:spPr>
          <a:xfrm>
            <a:off x="457200" y="1322954"/>
            <a:ext cx="7239000" cy="5118649"/>
          </a:xfrm>
        </p:spPr>
      </p:pic>
      <p:sp>
        <p:nvSpPr>
          <p:cNvPr id="4" name="Content Placeholder 3"/>
          <p:cNvSpPr>
            <a:spLocks noGrp="1"/>
          </p:cNvSpPr>
          <p:nvPr>
            <p:ph sz="quarter" idx="13"/>
          </p:nvPr>
        </p:nvSpPr>
        <p:spPr/>
        <p:txBody>
          <a:bodyPr>
            <a:normAutofit lnSpcReduction="10000"/>
          </a:bodyPr>
          <a:lstStyle/>
          <a:p>
            <a:r>
              <a:rPr lang="en-US" dirty="0"/>
              <a:t>The better AJAX way</a:t>
            </a:r>
          </a:p>
        </p:txBody>
      </p:sp>
    </p:spTree>
    <p:extLst>
      <p:ext uri="{BB962C8B-B14F-4D97-AF65-F5344CB8AC3E}">
        <p14:creationId xmlns:p14="http://schemas.microsoft.com/office/powerpoint/2010/main" val="3751489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914400" y="457200"/>
            <a:ext cx="6400800" cy="4525963"/>
          </a:xfrm>
        </p:spPr>
      </p:pic>
    </p:spTree>
    <p:extLst>
      <p:ext uri="{BB962C8B-B14F-4D97-AF65-F5344CB8AC3E}">
        <p14:creationId xmlns:p14="http://schemas.microsoft.com/office/powerpoint/2010/main" val="3693872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1219200" y="1219200"/>
            <a:ext cx="6400800" cy="4525963"/>
          </a:xfrm>
        </p:spPr>
      </p:pic>
    </p:spTree>
    <p:extLst>
      <p:ext uri="{BB962C8B-B14F-4D97-AF65-F5344CB8AC3E}">
        <p14:creationId xmlns:p14="http://schemas.microsoft.com/office/powerpoint/2010/main" val="132172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More to come in Chapter 12</a:t>
            </a:r>
          </a:p>
        </p:txBody>
      </p:sp>
      <p:sp>
        <p:nvSpPr>
          <p:cNvPr id="3" name="Content Placeholder 2"/>
          <p:cNvSpPr>
            <a:spLocks noGrp="1"/>
          </p:cNvSpPr>
          <p:nvPr>
            <p:ph idx="1"/>
          </p:nvPr>
        </p:nvSpPr>
        <p:spPr/>
        <p:txBody>
          <a:bodyPr/>
          <a:lstStyle/>
          <a:p>
            <a:r>
              <a:rPr lang="en-US" dirty="0"/>
              <a:t>Form validation uses regular expressions, covered in Chapter 12</a:t>
            </a:r>
          </a:p>
        </p:txBody>
      </p:sp>
    </p:spTree>
    <p:extLst>
      <p:ext uri="{BB962C8B-B14F-4D97-AF65-F5344CB8AC3E}">
        <p14:creationId xmlns:p14="http://schemas.microsoft.com/office/powerpoint/2010/main" val="29333391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extLst>
      <p:ext uri="{BB962C8B-B14F-4D97-AF65-F5344CB8AC3E}">
        <p14:creationId xmlns:p14="http://schemas.microsoft.com/office/powerpoint/2010/main" val="2146891379"/>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4071</TotalTime>
  <Words>4152</Words>
  <Application>Microsoft Office PowerPoint</Application>
  <PresentationFormat>On-screen Show (4:3)</PresentationFormat>
  <Paragraphs>573</Paragraphs>
  <Slides>99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Calibri</vt:lpstr>
      <vt:lpstr>Consolas</vt:lpstr>
      <vt:lpstr>Rockwell</vt:lpstr>
      <vt:lpstr>Rockwell Condensed</vt:lpstr>
      <vt:lpstr>Rockwell Extra Bold</vt:lpstr>
      <vt:lpstr>Times New Roman</vt:lpstr>
      <vt:lpstr>Wingdings</vt:lpstr>
      <vt:lpstr>Presentation</vt:lpstr>
      <vt:lpstr>JavaScript: Client-Side Scripting</vt:lpstr>
      <vt:lpstr>Objectives</vt:lpstr>
      <vt:lpstr>What IS Javascript</vt:lpstr>
      <vt:lpstr>What is JavaScript</vt:lpstr>
      <vt:lpstr>Advantages of Client-Side Scripting</vt:lpstr>
      <vt:lpstr>Disadvantages Client-Side Scripting</vt:lpstr>
      <vt:lpstr>JavaScript History</vt:lpstr>
      <vt:lpstr>JavaScript in Modern Times</vt:lpstr>
      <vt:lpstr>Asynchronous data requests</vt:lpstr>
      <vt:lpstr>Frameworks</vt:lpstr>
      <vt:lpstr>Javascript Design Principles</vt:lpstr>
      <vt:lpstr>Layers</vt:lpstr>
      <vt:lpstr>Layers</vt:lpstr>
      <vt:lpstr>Layers</vt:lpstr>
      <vt:lpstr>Users Without Javascript</vt:lpstr>
      <vt:lpstr>The &lt;noscript&gt; tag</vt:lpstr>
      <vt:lpstr>Graceful Degradation and Progressive Enhancement</vt:lpstr>
      <vt:lpstr>Graceful Degradation</vt:lpstr>
      <vt:lpstr>Graceful Degradation</vt:lpstr>
      <vt:lpstr>Progressive Enhancement</vt:lpstr>
      <vt:lpstr>Progressive Enhancement</vt:lpstr>
      <vt:lpstr>Where Does Javascript GO?</vt:lpstr>
      <vt:lpstr>Where does JavaScript go?</vt:lpstr>
      <vt:lpstr>Inline JavaScript</vt:lpstr>
      <vt:lpstr>Embedded JavaScript</vt:lpstr>
      <vt:lpstr>External JavaScript</vt:lpstr>
      <vt:lpstr>Advanced Inclusion</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Validating Forms</vt:lpstr>
      <vt:lpstr>Submitting Forms</vt:lpstr>
      <vt:lpstr>What you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ELIZABETH DIAZ</cp:lastModifiedBy>
  <cp:revision>730</cp:revision>
  <dcterms:created xsi:type="dcterms:W3CDTF">2012-11-14T17:20:48Z</dcterms:created>
  <dcterms:modified xsi:type="dcterms:W3CDTF">2016-10-05T13:03:18Z</dcterms:modified>
</cp:coreProperties>
</file>